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17" autoAdjust="0"/>
    <p:restoredTop sz="85174"/>
  </p:normalViewPr>
  <p:slideViewPr>
    <p:cSldViewPr snapToGrid="0" snapToObjects="1">
      <p:cViewPr varScale="1">
        <p:scale>
          <a:sx n="91" d="100"/>
          <a:sy n="91" d="100"/>
        </p:scale>
        <p:origin x="444"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03-Apr-22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03-Apr-22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03-Apr-22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Pedro Barcellos</a:t>
            </a:r>
          </a:p>
          <a:p>
            <a:r>
              <a:rPr lang="en-US" dirty="0">
                <a:solidFill>
                  <a:schemeClr val="bg2"/>
                </a:solidFill>
                <a:latin typeface="Abadi" panose="020B0604020104020204" pitchFamily="34" charset="0"/>
                <a:ea typeface="SF Pro" pitchFamily="2" charset="0"/>
                <a:cs typeface="SF Pro" pitchFamily="2" charset="0"/>
              </a:rPr>
              <a:t>03/04/2022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292771"/>
            <a:ext cx="10515600" cy="513444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600" dirty="0">
                <a:solidFill>
                  <a:schemeClr val="accent3">
                    <a:lumMod val="25000"/>
                  </a:schemeClr>
                </a:solidFill>
                <a:latin typeface="Abadi" panose="020B0604020104020204" pitchFamily="34" charset="0"/>
              </a:rPr>
              <a:t>Usage of python programming to create a Data Collection through API</a:t>
            </a:r>
          </a:p>
          <a:p>
            <a:pPr lvl="1">
              <a:lnSpc>
                <a:spcPct val="100000"/>
              </a:lnSpc>
              <a:spcBef>
                <a:spcPts val="1400"/>
              </a:spcBef>
            </a:pPr>
            <a:r>
              <a:rPr lang="en-US" sz="1600" dirty="0">
                <a:solidFill>
                  <a:schemeClr val="accent3">
                    <a:lumMod val="25000"/>
                  </a:schemeClr>
                </a:solidFill>
                <a:latin typeface="Abadi" panose="020B0604020104020204" pitchFamily="34" charset="0"/>
              </a:rPr>
              <a:t>Web Scrapping with python programming adding to the created Data Collection</a:t>
            </a:r>
          </a:p>
          <a:p>
            <a:pPr lvl="1">
              <a:lnSpc>
                <a:spcPct val="100000"/>
              </a:lnSpc>
              <a:spcBef>
                <a:spcPts val="1400"/>
              </a:spcBef>
            </a:pPr>
            <a:r>
              <a:rPr lang="en-US" sz="1600" dirty="0">
                <a:solidFill>
                  <a:schemeClr val="accent3">
                    <a:lumMod val="25000"/>
                  </a:schemeClr>
                </a:solidFill>
                <a:latin typeface="Abadi" panose="020B0604020104020204" pitchFamily="34" charset="0"/>
              </a:rPr>
              <a:t>Data Wrangling (clean-up \ standardization)</a:t>
            </a:r>
          </a:p>
          <a:p>
            <a:pPr lvl="1">
              <a:lnSpc>
                <a:spcPct val="100000"/>
              </a:lnSpc>
              <a:spcBef>
                <a:spcPts val="1400"/>
              </a:spcBef>
            </a:pPr>
            <a:r>
              <a:rPr lang="en-US" sz="1600" dirty="0">
                <a:solidFill>
                  <a:schemeClr val="accent3">
                    <a:lumMod val="25000"/>
                  </a:schemeClr>
                </a:solidFill>
                <a:latin typeface="Abadi" panose="020B0604020104020204" pitchFamily="34" charset="0"/>
              </a:rPr>
              <a:t>Exploratory Data Analysis (EDA) using Structured Query Language (SQL)</a:t>
            </a:r>
          </a:p>
          <a:p>
            <a:pPr lvl="1">
              <a:lnSpc>
                <a:spcPct val="100000"/>
              </a:lnSpc>
              <a:spcBef>
                <a:spcPts val="1400"/>
              </a:spcBef>
            </a:pPr>
            <a:r>
              <a:rPr lang="en-US" sz="1600" dirty="0">
                <a:solidFill>
                  <a:schemeClr val="accent3">
                    <a:lumMod val="25000"/>
                  </a:schemeClr>
                </a:solidFill>
                <a:latin typeface="Abadi" panose="020B0604020104020204" pitchFamily="34" charset="0"/>
              </a:rPr>
              <a:t>EDA using various forms of Visualization with python programming (</a:t>
            </a:r>
            <a:r>
              <a:rPr lang="en-US" sz="1600" dirty="0" err="1">
                <a:solidFill>
                  <a:schemeClr val="accent3">
                    <a:lumMod val="25000"/>
                  </a:schemeClr>
                </a:solidFill>
                <a:latin typeface="Abadi" panose="020B0604020104020204" pitchFamily="34" charset="0"/>
              </a:rPr>
              <a:t>plotly</a:t>
            </a:r>
            <a:r>
              <a:rPr lang="en-US" sz="1600" dirty="0">
                <a:solidFill>
                  <a:schemeClr val="accent3">
                    <a:lumMod val="25000"/>
                  </a:schemeClr>
                </a:solidFill>
                <a:latin typeface="Abadi" panose="020B0604020104020204" pitchFamily="34" charset="0"/>
              </a:rPr>
              <a:t>)</a:t>
            </a:r>
          </a:p>
          <a:p>
            <a:pPr lvl="1">
              <a:lnSpc>
                <a:spcPct val="100000"/>
              </a:lnSpc>
              <a:spcBef>
                <a:spcPts val="1400"/>
              </a:spcBef>
            </a:pPr>
            <a:r>
              <a:rPr lang="en-US" sz="1600" dirty="0">
                <a:solidFill>
                  <a:schemeClr val="accent3">
                    <a:lumMod val="25000"/>
                  </a:schemeClr>
                </a:solidFill>
                <a:latin typeface="Abadi" panose="020B0604020104020204" pitchFamily="34" charset="0"/>
              </a:rPr>
              <a:t>Interactive Visual Analytics using Folium (python programming)</a:t>
            </a:r>
          </a:p>
          <a:p>
            <a:pPr lvl="1">
              <a:lnSpc>
                <a:spcPct val="100000"/>
              </a:lnSpc>
              <a:spcBef>
                <a:spcPts val="1400"/>
              </a:spcBef>
            </a:pPr>
            <a:r>
              <a:rPr lang="en-US" sz="1600" dirty="0">
                <a:solidFill>
                  <a:schemeClr val="accent3">
                    <a:lumMod val="25000"/>
                  </a:schemeClr>
                </a:solidFill>
                <a:latin typeface="Abadi" panose="020B0604020104020204" pitchFamily="34" charset="0"/>
              </a:rPr>
              <a:t>Machine Learning Prediction</a:t>
            </a:r>
          </a:p>
          <a:p>
            <a:pPr>
              <a:lnSpc>
                <a:spcPct val="100000"/>
              </a:lnSpc>
              <a:spcBef>
                <a:spcPts val="1400"/>
              </a:spcBef>
            </a:pPr>
            <a:r>
              <a:rPr lang="en-US" sz="20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600" dirty="0">
                <a:solidFill>
                  <a:schemeClr val="accent3">
                    <a:lumMod val="25000"/>
                  </a:schemeClr>
                </a:solidFill>
                <a:latin typeface="Abadi" panose="020B0604020104020204" pitchFamily="34" charset="0"/>
              </a:rPr>
              <a:t>EDA results</a:t>
            </a:r>
          </a:p>
          <a:p>
            <a:pPr lvl="1">
              <a:lnSpc>
                <a:spcPct val="100000"/>
              </a:lnSpc>
              <a:spcBef>
                <a:spcPts val="1400"/>
              </a:spcBef>
            </a:pPr>
            <a:r>
              <a:rPr lang="en-US" sz="1600" dirty="0">
                <a:solidFill>
                  <a:schemeClr val="accent3">
                    <a:lumMod val="25000"/>
                  </a:schemeClr>
                </a:solidFill>
                <a:latin typeface="Abadi" panose="020B0604020104020204" pitchFamily="34" charset="0"/>
              </a:rPr>
              <a:t>Screenshots from the Interactive Visual Analysis</a:t>
            </a:r>
          </a:p>
          <a:p>
            <a:pPr lvl="1">
              <a:lnSpc>
                <a:spcPct val="100000"/>
              </a:lnSpc>
              <a:spcBef>
                <a:spcPts val="1400"/>
              </a:spcBef>
            </a:pPr>
            <a:r>
              <a:rPr lang="en-US" sz="1600" dirty="0">
                <a:solidFill>
                  <a:schemeClr val="accent3">
                    <a:lumMod val="25000"/>
                  </a:schemeClr>
                </a:solidFill>
                <a:latin typeface="Abadi" panose="020B0604020104020204" pitchFamily="34" charset="0"/>
              </a:rPr>
              <a:t>Predictive Analytics result</a:t>
            </a:r>
          </a:p>
          <a:p>
            <a:pPr lvl="1">
              <a:lnSpc>
                <a:spcPct val="100000"/>
              </a:lnSpc>
              <a:spcBef>
                <a:spcPts val="1400"/>
              </a:spcBef>
            </a:pPr>
            <a:endParaRPr lang="en-US" sz="16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324303"/>
            <a:ext cx="10629904" cy="51029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factors are decisive / key for a successful landing?</a:t>
            </a:r>
          </a:p>
          <a:p>
            <a:pPr lvl="1">
              <a:spcBef>
                <a:spcPts val="1400"/>
              </a:spcBef>
            </a:pPr>
            <a:r>
              <a:rPr lang="en-US" sz="1800" dirty="0">
                <a:solidFill>
                  <a:schemeClr val="accent3">
                    <a:lumMod val="25000"/>
                  </a:schemeClr>
                </a:solidFill>
                <a:latin typeface="Abadi" panose="020B0604020104020204" pitchFamily="34" charset="0"/>
              </a:rPr>
              <a:t>Is there any relation between this factors that determines a successful landing?</a:t>
            </a:r>
          </a:p>
          <a:p>
            <a:pPr lvl="1">
              <a:spcBef>
                <a:spcPts val="1400"/>
              </a:spcBef>
            </a:pPr>
            <a:r>
              <a:rPr lang="en-US" sz="1800" dirty="0">
                <a:solidFill>
                  <a:schemeClr val="accent3">
                    <a:lumMod val="25000"/>
                  </a:schemeClr>
                </a:solidFill>
                <a:latin typeface="Abadi" panose="020B0604020104020204" pitchFamily="34" charset="0"/>
              </a:rPr>
              <a:t>If so, what is the combination with higher chance for a successful landing?</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92772"/>
            <a:ext cx="10104817" cy="5134439"/>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109</TotalTime>
  <Words>1540</Words>
  <Application>Microsoft Office PowerPoint</Application>
  <PresentationFormat>Widescreen</PresentationFormat>
  <Paragraphs>248</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Pedro Barcellos</cp:lastModifiedBy>
  <cp:revision>201</cp:revision>
  <dcterms:created xsi:type="dcterms:W3CDTF">2021-04-29T18:58:34Z</dcterms:created>
  <dcterms:modified xsi:type="dcterms:W3CDTF">2022-04-03T17:33:17Z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